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57" r:id="rId5"/>
    <p:sldId id="265" r:id="rId6"/>
    <p:sldId id="258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/>
    <p:restoredTop sz="94712"/>
  </p:normalViewPr>
  <p:slideViewPr>
    <p:cSldViewPr snapToGrid="0" showGuides="1">
      <p:cViewPr>
        <p:scale>
          <a:sx n="95" d="100"/>
          <a:sy n="95" d="100"/>
        </p:scale>
        <p:origin x="2592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F87F-F57E-FED8-B22E-4DF603CDC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B78A-A9CC-E519-78EB-792F73B18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4834-6435-CC37-2E32-AF73F4FB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C1D-F9D0-0567-99B7-DA5E3AA4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314F-0D38-D0B7-C651-7145C309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5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FC8B-271E-A58D-5D7E-3270C7A9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B9628-58D4-3DBA-9706-3153D2B64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663B-999E-286B-514C-09976C00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7A00B-799D-DFC1-39E3-813767C6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8640-DD28-EF74-3DC3-C163ACCD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E9563-058E-207B-ADF6-52A6D8EAA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C6DCF-F205-5673-79F7-66DD2EF5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6450-3563-D86D-BDFB-CAB8A0CD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3974-FD5C-CC13-2BCC-E710E648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068F-0D71-D70A-36CA-E29667A5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BB66-3A93-ED0C-E8C2-22541E2F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B52E4-800B-A359-0A65-51E1BD26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B6912-C611-FEE8-610E-71FA272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A3AB-D3D4-ED0D-3F4A-FAA5B371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E93-87E3-C9EA-FAF5-75779B4C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2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97F-20DB-E19E-4396-8C05ABFE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D91F5-F6E7-0E57-DE5F-4E4A4FD69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D75-9F08-3115-7716-3FFF4278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EF15-C249-87A9-79E4-F5E843A7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383D2-931D-7DA1-893B-AD967AD0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8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6C15-65D0-668A-6698-EA60F139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E9A3-2B15-A1DE-7750-F0423DC79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2752E-C7D0-FFA7-AA7E-143733A8E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E8EE-E4D0-B641-5CC8-D15B26F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6ACC6-7012-FA52-4CA2-EBF78E84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56C3A-0C68-3A56-E218-810CF61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9520-33B1-C3D8-1D82-07E4BD3C0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C569B-0F50-3306-E9F9-1EC219876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3F02-0F31-BED6-12A4-A7DB8AD76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0E624-F51F-9BCD-A3A6-825736814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50AD35-C036-49C9-D6C6-C81340A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A4FF3-95AB-0CDA-992E-797EA703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38447-D932-BBBB-7D2E-FC62D749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24D24-80EA-6479-1020-5401E15D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5FF-8B79-FBDB-1693-D3897D9B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732A5-E208-3F7D-2460-DBF9ABA1D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05C51-1D92-C61F-F476-5769CBA2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EE8DE-8D10-A180-CBBC-12BAB2FD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50905C-38EA-CC16-AEE5-04567F7D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A98BA-11A9-623D-118E-2C3FFD90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9418-6B3C-0DDE-BE19-78F6734C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6E32-8AF9-B0A9-48A3-B37ED0FD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D629-3004-305F-1AFE-10E49153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C3561-F7C2-D3D5-95F4-97E36779C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6AF96-CF9A-4705-73E6-A7330F64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F4B3-A6D2-83A6-1098-D48CC981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497-CB8B-1877-83A6-1722939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ACA-9BAB-D494-0764-F4EB6F8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00F2E-4F1F-5E62-1592-79010CFDC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A4CE-5968-0D2C-BB49-E1172B25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99816-5C19-F6F9-9436-71343219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43A0E-2D46-34CC-677B-B88E2CFC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E1052-0CEF-8105-93B5-80185BC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9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6DAD9-3FCD-3D97-DE4E-3883DB6E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13C59-33BE-E66C-AD77-69BF4B091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719C-E3DA-E8A8-D214-1A131742B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B69E6-3553-D24F-BCF0-9CAC18F78ADF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794-8E22-5FE4-E8BA-3E32B964A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7A339-3A87-1A25-7EB0-E6CCD1E9C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B1CE1-B380-8544-8C0B-C9ACDFF9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A2B8-D1FB-CFE2-12AD-F7CCF543D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2024 carbon budget update and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1CF7B-BF36-6294-9DF8-BC4626BE9D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14, 2025</a:t>
            </a:r>
          </a:p>
        </p:txBody>
      </p:sp>
    </p:spTree>
    <p:extLst>
      <p:ext uri="{BB962C8B-B14F-4D97-AF65-F5344CB8AC3E}">
        <p14:creationId xmlns:p14="http://schemas.microsoft.com/office/powerpoint/2010/main" val="30436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2AB2-CC12-F373-D881-480BEAAF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4F9A-3A10-C94B-CADC-A4F1C483B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A/Ci curves on all individuals every two weeks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Half of individuals every week</a:t>
            </a:r>
          </a:p>
          <a:p>
            <a:pPr lvl="1"/>
            <a:endParaRPr lang="en-US" sz="2800" dirty="0"/>
          </a:p>
          <a:p>
            <a:r>
              <a:rPr lang="en-US" dirty="0"/>
              <a:t>We do not have repeat measures for all Mai throughout growing season due to trampling/tree shaving incident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Challenging for constructing carbon budget at individual scale</a:t>
            </a:r>
          </a:p>
        </p:txBody>
      </p:sp>
    </p:spTree>
    <p:extLst>
      <p:ext uri="{BB962C8B-B14F-4D97-AF65-F5344CB8AC3E}">
        <p14:creationId xmlns:p14="http://schemas.microsoft.com/office/powerpoint/2010/main" val="26952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329297B1-233F-DF32-6B54-B58DB91B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43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D71D2-DF75-5643-495F-AA11598B92A2}"/>
              </a:ext>
            </a:extLst>
          </p:cNvPr>
          <p:cNvSpPr txBox="1"/>
          <p:nvPr/>
        </p:nvSpPr>
        <p:spPr>
          <a:xfrm>
            <a:off x="462987" y="2939970"/>
            <a:ext cx="3899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(at least for C budget paper):</a:t>
            </a:r>
          </a:p>
          <a:p>
            <a:endParaRPr lang="en-US" dirty="0"/>
          </a:p>
          <a:p>
            <a:r>
              <a:rPr lang="en-US" dirty="0"/>
              <a:t>Bootstrap predictions for 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</a:p>
          <a:p>
            <a:r>
              <a:rPr lang="en-US" dirty="0"/>
              <a:t>J</a:t>
            </a:r>
            <a:r>
              <a:rPr lang="en-US" baseline="-25000" dirty="0"/>
              <a:t>max25</a:t>
            </a:r>
            <a:r>
              <a:rPr lang="en-US" dirty="0"/>
              <a:t> for each day (n = 1000 iterations</a:t>
            </a:r>
            <a:endParaRPr lang="en-US" baseline="-25000" dirty="0"/>
          </a:p>
          <a:p>
            <a:r>
              <a:rPr lang="en-US" dirty="0"/>
              <a:t>for )</a:t>
            </a:r>
          </a:p>
        </p:txBody>
      </p:sp>
    </p:spTree>
    <p:extLst>
      <p:ext uri="{BB962C8B-B14F-4D97-AF65-F5344CB8AC3E}">
        <p14:creationId xmlns:p14="http://schemas.microsoft.com/office/powerpoint/2010/main" val="230048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BF0F-7573-0B45-D451-6AEF27FD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53B86-1B75-0AE1-4072-401FE5264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A4003A0-97D6-BA5E-D308-F6D7A2050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97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D687C-3562-ACAD-2812-47701C48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ADF-AAF9-CD09-9F3F-F2CEE90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Photosynthesis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EB4F2-4E97-0FD5-3F04-800ADEFEC0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aseline="-25000" dirty="0"/>
              </a:p>
              <a:p>
                <a:pPr marL="0" indent="0" algn="ctr">
                  <a:buNone/>
                </a:pPr>
                <a:endParaRPr lang="en-US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𝑃𝐴𝑅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𝑃𝐴𝑅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−(4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𝑃𝐴𝑅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EB4F2-4E97-0FD5-3F04-800ADEFEC0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5BE471-7BA3-020B-A11B-7C1BDB0A3E06}"/>
              </a:ext>
            </a:extLst>
          </p:cNvPr>
          <p:cNvSpPr txBox="1"/>
          <p:nvPr/>
        </p:nvSpPr>
        <p:spPr>
          <a:xfrm>
            <a:off x="647556" y="5292546"/>
            <a:ext cx="10896887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 can use daily estimates of V</a:t>
            </a:r>
            <a:r>
              <a:rPr lang="en-US" sz="2400" baseline="-25000" dirty="0">
                <a:solidFill>
                  <a:schemeClr val="bg1"/>
                </a:solidFill>
              </a:rPr>
              <a:t>cmax</a:t>
            </a:r>
            <a:r>
              <a:rPr lang="en-US" sz="2400" dirty="0">
                <a:solidFill>
                  <a:schemeClr val="bg1"/>
                </a:solidFill>
              </a:rPr>
              <a:t>, J</a:t>
            </a:r>
            <a:r>
              <a:rPr lang="en-US" sz="2400" baseline="-25000" dirty="0">
                <a:solidFill>
                  <a:schemeClr val="bg1"/>
                </a:solidFill>
              </a:rPr>
              <a:t>max</a:t>
            </a:r>
            <a:r>
              <a:rPr lang="en-US" sz="2400" dirty="0">
                <a:solidFill>
                  <a:schemeClr val="bg1"/>
                </a:solidFill>
              </a:rPr>
              <a:t>, and C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(produced from model predictions) and hourly estimates of PAR and temperature (</a:t>
            </a:r>
            <a:r>
              <a:rPr lang="el-GR" sz="2400" dirty="0">
                <a:solidFill>
                  <a:schemeClr val="bg1"/>
                </a:solidFill>
              </a:rPr>
              <a:t>Γ</a:t>
            </a:r>
            <a:r>
              <a:rPr lang="el-GR" sz="2400" baseline="300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 and K</a:t>
            </a:r>
            <a:r>
              <a:rPr lang="en-US" sz="2400" baseline="-25000" dirty="0">
                <a:solidFill>
                  <a:schemeClr val="bg1"/>
                </a:solidFill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are functions of temperature) to estimate hourly C gain, then scale to daily C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/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Key assumptions: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q</a:t>
                </a:r>
                <a:r>
                  <a:rPr lang="en-US" baseline="-25000" dirty="0"/>
                  <a:t>0</a:t>
                </a:r>
                <a:r>
                  <a:rPr lang="en-US" dirty="0"/>
                  <a:t> set to 0.257  (Smith et al. 2019) 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set to 0.85 (Smith et al. 2019)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7930C7-BE73-6E52-BF49-B6EDAACE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359" y="163037"/>
                <a:ext cx="3139440" cy="1595120"/>
              </a:xfrm>
              <a:prstGeom prst="rect">
                <a:avLst/>
              </a:prstGeom>
              <a:blipFill>
                <a:blip r:embed="rId3"/>
                <a:stretch>
                  <a:fillRect l="-1200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8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1939-9AF1-41A0-1615-1DBC71DE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budget approach (ignoring size classes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2E801-13C7-1571-7DD4-367B49B19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models for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Trait ~ </a:t>
            </a:r>
            <a:r>
              <a:rPr lang="en-US" dirty="0" err="1"/>
              <a:t>gm_trt</a:t>
            </a:r>
            <a:r>
              <a:rPr lang="en-US" dirty="0"/>
              <a:t> * </a:t>
            </a:r>
            <a:r>
              <a:rPr lang="en-US" dirty="0" err="1"/>
              <a:t>doy</a:t>
            </a:r>
            <a:r>
              <a:rPr lang="en-US" dirty="0"/>
              <a:t> + (1 | id)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Bootstrap model predictions using </a:t>
            </a:r>
            <a:r>
              <a:rPr lang="en-US" dirty="0" err="1"/>
              <a:t>bootMER</a:t>
            </a:r>
            <a:r>
              <a:rPr lang="en-US" dirty="0"/>
              <a:t>() to generate 1000 values of V</a:t>
            </a:r>
            <a:r>
              <a:rPr lang="en-US" baseline="-25000" dirty="0"/>
              <a:t>cmax</a:t>
            </a:r>
            <a:r>
              <a:rPr lang="en-US" dirty="0"/>
              <a:t>, J</a:t>
            </a:r>
            <a:r>
              <a:rPr lang="en-US" baseline="-25000" dirty="0"/>
              <a:t>max</a:t>
            </a:r>
            <a:r>
              <a:rPr lang="en-US" dirty="0"/>
              <a:t>, C</a:t>
            </a:r>
            <a:r>
              <a:rPr lang="en-US" baseline="-25000" dirty="0"/>
              <a:t>i</a:t>
            </a:r>
            <a:r>
              <a:rPr lang="en-US" dirty="0"/>
              <a:t> for </a:t>
            </a:r>
            <a:r>
              <a:rPr lang="en-US" dirty="0" err="1"/>
              <a:t>gm_trt</a:t>
            </a:r>
            <a:r>
              <a:rPr lang="en-US" dirty="0"/>
              <a:t> for each day</a:t>
            </a:r>
          </a:p>
          <a:p>
            <a:endParaRPr lang="en-US" dirty="0"/>
          </a:p>
          <a:p>
            <a:r>
              <a:rPr lang="en-US" dirty="0"/>
              <a:t>Merge bootstrapped model predictions into hourly climate dataset (1000 rows of each trait per hour of each trait for each 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0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97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26A6-F4F7-DAF0-CB55-240E96F4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demography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0763-C596-44ED-86CE-395F8617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size class and total C gain</a:t>
            </a:r>
          </a:p>
        </p:txBody>
      </p:sp>
    </p:spTree>
    <p:extLst>
      <p:ext uri="{BB962C8B-B14F-4D97-AF65-F5344CB8AC3E}">
        <p14:creationId xmlns:p14="http://schemas.microsoft.com/office/powerpoint/2010/main" val="72031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E022-D939-D621-07FC-76E5836E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8453-C5F5-8DAD-4903-4217716E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budget model to be discretized to five size classes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lvl="1"/>
            <a:r>
              <a:rPr lang="en-US" dirty="0" err="1"/>
              <a:t>Stdev</a:t>
            </a:r>
            <a:r>
              <a:rPr lang="en-US" dirty="0"/>
              <a:t> of total leaf area scaled evenly across size classes</a:t>
            </a:r>
          </a:p>
          <a:p>
            <a:pPr lvl="1"/>
            <a:r>
              <a:rPr lang="en-US" dirty="0"/>
              <a:t>Number of individuals evenly distributed across size classes</a:t>
            </a:r>
          </a:p>
        </p:txBody>
      </p:sp>
    </p:spTree>
    <p:extLst>
      <p:ext uri="{BB962C8B-B14F-4D97-AF65-F5344CB8AC3E}">
        <p14:creationId xmlns:p14="http://schemas.microsoft.com/office/powerpoint/2010/main" val="186992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329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2024 carbon budget update and discussion</vt:lpstr>
      <vt:lpstr>Methods summary</vt:lpstr>
      <vt:lpstr>PowerPoint Presentation</vt:lpstr>
      <vt:lpstr>Photosynthesis model</vt:lpstr>
      <vt:lpstr>Photosynthesis model</vt:lpstr>
      <vt:lpstr>Carbon budget approach (ignoring size classes for now)</vt:lpstr>
      <vt:lpstr>PowerPoint Presentation</vt:lpstr>
      <vt:lpstr>For demography models</vt:lpstr>
      <vt:lpstr>Size classes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3</cp:revision>
  <dcterms:created xsi:type="dcterms:W3CDTF">2025-01-08T17:13:26Z</dcterms:created>
  <dcterms:modified xsi:type="dcterms:W3CDTF">2025-01-10T02:37:16Z</dcterms:modified>
</cp:coreProperties>
</file>